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sldIdLst>
    <p:sldId id="256" r:id="rId2"/>
    <p:sldId id="266" r:id="rId3"/>
    <p:sldId id="260" r:id="rId4"/>
    <p:sldId id="257" r:id="rId5"/>
    <p:sldId id="262" r:id="rId6"/>
    <p:sldId id="258" r:id="rId7"/>
    <p:sldId id="269" r:id="rId8"/>
    <p:sldId id="271" r:id="rId9"/>
    <p:sldId id="263" r:id="rId10"/>
    <p:sldId id="261" r:id="rId11"/>
    <p:sldId id="272" r:id="rId12"/>
    <p:sldId id="273" r:id="rId13"/>
    <p:sldId id="267" r:id="rId14"/>
    <p:sldId id="265" r:id="rId15"/>
    <p:sldId id="268" r:id="rId16"/>
    <p:sldId id="270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umbia University" initials="CU" lastIdx="1" clrIdx="0">
    <p:extLst>
      <p:ext uri="{19B8F6BF-5375-455C-9EA6-DF929625EA0E}">
        <p15:presenceInfo xmlns:p15="http://schemas.microsoft.com/office/powerpoint/2012/main" userId="Columbia Universi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5B9BD5"/>
    <a:srgbClr val="DBE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82190" autoAdjust="0"/>
  </p:normalViewPr>
  <p:slideViewPr>
    <p:cSldViewPr snapToGrid="0">
      <p:cViewPr>
        <p:scale>
          <a:sx n="60" d="100"/>
          <a:sy n="60" d="100"/>
        </p:scale>
        <p:origin x="36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79AA-4C99-48CF-9143-13A855D927E1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AF2BC-BC57-4036-BF54-4B5EDD8D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8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Players with a lot media exposure, who’s</a:t>
            </a:r>
            <a:r>
              <a:rPr lang="en-US" baseline="0" dirty="0" smtClean="0"/>
              <a:t> willing to share their personal experiences</a:t>
            </a:r>
            <a:endParaRPr lang="en-US" dirty="0" smtClean="0"/>
          </a:p>
          <a:p>
            <a:r>
              <a:rPr lang="en-US" dirty="0" smtClean="0"/>
              <a:t>Sourcing</a:t>
            </a:r>
            <a:r>
              <a:rPr lang="en-US" baseline="0" dirty="0" smtClean="0"/>
              <a:t> with </a:t>
            </a:r>
            <a:r>
              <a:rPr lang="en-US" dirty="0" smtClean="0"/>
              <a:t>greatest player in history</a:t>
            </a:r>
            <a:r>
              <a:rPr lang="en-US" baseline="0" dirty="0" smtClean="0"/>
              <a:t> (the ones that even I know) </a:t>
            </a:r>
            <a:r>
              <a:rPr lang="en-US" dirty="0" smtClean="0"/>
              <a:t>they also have a lot of media coverage</a:t>
            </a:r>
          </a:p>
          <a:p>
            <a:r>
              <a:rPr lang="en-US" dirty="0" smtClean="0"/>
              <a:t>The ones involved with the Kardashians,</a:t>
            </a:r>
            <a:r>
              <a:rPr lang="en-US" baseline="0" dirty="0" smtClean="0"/>
              <a:t> they’ve been through a lot….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F2BC-BC57-4036-BF54-4B5EDD8D86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0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F2BC-BC57-4036-BF54-4B5EDD8D86B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Normalization was done</a:t>
            </a:r>
            <a:r>
              <a:rPr lang="en-US" baseline="0" dirty="0" smtClean="0"/>
              <a:t> in two month period, but it would be more reliable when normalizing across the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AF2BC-BC57-4036-BF54-4B5EDD8D8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7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205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6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92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4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8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4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5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10B987C-0D18-4C39-ABCF-21104561698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CFED7C-FC5E-4411-9BE4-1C6A541B21D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4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stylarue.com/more-than-94/player-efficiency-stats" TargetMode="External"/><Relationship Id="rId2" Type="http://schemas.openxmlformats.org/officeDocument/2006/relationships/hyperlink" Target="https://www.nbastuff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sketball-referenc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basketball-referenc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life experiences affect pro athletes' performance?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Ying Ma</a:t>
            </a:r>
          </a:p>
          <a:p>
            <a:r>
              <a:rPr lang="en-US" dirty="0" smtClean="0"/>
              <a:t>3/20/2018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7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Offense and Defense </a:t>
            </a:r>
            <a:r>
              <a:rPr lang="en-US" dirty="0" smtClean="0"/>
              <a:t>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03575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The </a:t>
            </a:r>
            <a:r>
              <a:rPr lang="en-US" dirty="0"/>
              <a:t>number of points </a:t>
            </a:r>
            <a:r>
              <a:rPr lang="en-US" dirty="0" smtClean="0"/>
              <a:t>produced or allowed </a:t>
            </a:r>
            <a:r>
              <a:rPr lang="en-US" dirty="0"/>
              <a:t>by a player per hundred total individual </a:t>
            </a:r>
            <a:r>
              <a:rPr lang="en-US" dirty="0" smtClean="0"/>
              <a:t>possessions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other words, 'How many points is a player likely to generate when he tries?'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Independent </a:t>
            </a:r>
            <a:r>
              <a:rPr lang="en-US" dirty="0" smtClean="0"/>
              <a:t>of duration on court, </a:t>
            </a:r>
            <a:r>
              <a:rPr lang="en-US" dirty="0" smtClean="0"/>
              <a:t>number of attempts</a:t>
            </a:r>
            <a:r>
              <a:rPr lang="en-US" dirty="0"/>
              <a:t> </a:t>
            </a:r>
            <a:r>
              <a:rPr lang="en-US" dirty="0" smtClean="0"/>
              <a:t>or</a:t>
            </a:r>
            <a:r>
              <a:rPr lang="en-US" dirty="0" smtClean="0"/>
              <a:t> winning/lose of the game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Ideal metric for comparisons within and among players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15" y="3447669"/>
            <a:ext cx="5598919" cy="277345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040413" y="3610303"/>
            <a:ext cx="630622" cy="23648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6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Level Evaluation with OR and DR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822"/>
              </p:ext>
            </p:extLst>
          </p:nvPr>
        </p:nvGraphicFramePr>
        <p:xfrm>
          <a:off x="1702674" y="2091552"/>
          <a:ext cx="7603865" cy="2847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773"/>
                <a:gridCol w="1520773"/>
                <a:gridCol w="1520773"/>
                <a:gridCol w="1520773"/>
                <a:gridCol w="1520773"/>
              </a:tblGrid>
              <a:tr h="807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 all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Engage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Baby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 of Family</a:t>
                      </a:r>
                    </a:p>
                  </a:txBody>
                  <a:tcPr marL="8911" marR="8911" marT="8911" marB="0" anchor="ctr"/>
                </a:tc>
              </a:tr>
              <a:tr h="408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0.423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0.737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0.586</a:t>
                      </a:r>
                    </a:p>
                  </a:txBody>
                  <a:tcPr marL="8911" marR="8911" marT="8911" marB="0" anchor="ctr"/>
                </a:tc>
              </a:tr>
              <a:tr h="408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GmSc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0.391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0.636</a:t>
                      </a:r>
                    </a:p>
                  </a:txBody>
                  <a:tcPr marL="8911" marR="8911" marT="8911" marB="0" anchor="ctr"/>
                </a:tc>
              </a:tr>
              <a:tr h="408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+/-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0.254</a:t>
                      </a:r>
                    </a:p>
                  </a:txBody>
                  <a:tcPr marL="8911" marR="8911" marT="8911" marB="0" anchor="ctr"/>
                </a:tc>
              </a:tr>
              <a:tr h="408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ORtg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0.718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0.333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8911" marR="8911" marT="8911" marB="0" anchor="ctr"/>
                </a:tc>
              </a:tr>
              <a:tr h="408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DRtg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0.015</a:t>
                      </a:r>
                    </a:p>
                  </a:txBody>
                  <a:tcPr marL="8911" marR="8911" marT="89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</a:t>
                      </a:r>
                    </a:p>
                  </a:txBody>
                  <a:tcPr marL="8911" marR="8911" marT="8911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9484" y="1722220"/>
            <a:ext cx="3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Pairwise t-test of average of metric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9367" y="4927366"/>
            <a:ext cx="712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P-value &lt;0.05 is considered as statistically significant change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7235" y="5296698"/>
            <a:ext cx="837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Interpretation: Players maintain the same ability of scoring before and after the life experience event, however their ability of preventing the scoring for the opponent team have significantly decrease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6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654050"/>
            <a:ext cx="10058400" cy="1450975"/>
          </a:xfrm>
        </p:spPr>
        <p:txBody>
          <a:bodyPr/>
          <a:lstStyle/>
          <a:p>
            <a:r>
              <a:rPr lang="en-US" dirty="0" smtClean="0"/>
              <a:t>Offensive Rating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61494" y="796925"/>
            <a:ext cx="5935084" cy="4926545"/>
            <a:chOff x="6096000" y="1931455"/>
            <a:chExt cx="5935084" cy="4926545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0" y="1931455"/>
              <a:ext cx="5197442" cy="4926545"/>
              <a:chOff x="6096000" y="1931455"/>
              <a:chExt cx="5197442" cy="492654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1931455"/>
                <a:ext cx="5000222" cy="492654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9284" y="5065774"/>
                <a:ext cx="1374158" cy="84112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9181642" y="4526608"/>
              <a:ext cx="2849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Performance Decrease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2591" y="2305914"/>
              <a:ext cx="2849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Performance Increase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196578" y="1119791"/>
            <a:ext cx="426495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Even though no statistically significant change was found at overall group level, sub-groups had different trend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ost players in the Engagement group have decreases in Offensive Rating after the life event, except for </a:t>
            </a:r>
            <a:r>
              <a:rPr lang="en-US" dirty="0" err="1" smtClean="0"/>
              <a:t>Nowitzki</a:t>
            </a:r>
            <a:endParaRPr lang="en-US" dirty="0" smtClean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All the players who just experienced family tragedy have a boost in their offensive ability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The impact of new born baby is diverse, however positive influence is more dominant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606425"/>
            <a:ext cx="10058400" cy="1449388"/>
          </a:xfrm>
        </p:spPr>
        <p:txBody>
          <a:bodyPr/>
          <a:lstStyle/>
          <a:p>
            <a:r>
              <a:rPr lang="en-US" dirty="0" smtClean="0"/>
              <a:t>Defensive Rating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571947" y="1060581"/>
            <a:ext cx="5391071" cy="4993377"/>
            <a:chOff x="382755" y="1864623"/>
            <a:chExt cx="5391071" cy="499337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55" y="1864623"/>
              <a:ext cx="5083258" cy="499337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187985" y="2217469"/>
              <a:ext cx="2849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Performance Decrease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24384" y="4696442"/>
              <a:ext cx="2849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Performance Increase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6980" y="5280056"/>
              <a:ext cx="1374158" cy="841122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7196578" y="1119791"/>
            <a:ext cx="4264953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Defensive Rating increment suggests reduction in performance that are related to defense.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Overall, life experiences have a significantly negative impact on players’  defensive ability.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The trends for each sub-group are quite consistent.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The results from recent death in family group are not conclusive due to small number of sample. </a:t>
            </a:r>
          </a:p>
        </p:txBody>
      </p:sp>
    </p:spTree>
    <p:extLst>
      <p:ext uri="{BB962C8B-B14F-4D97-AF65-F5344CB8AC3E}">
        <p14:creationId xmlns:p14="http://schemas.microsoft.com/office/powerpoint/2010/main" val="238450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Variation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447593"/>
              </p:ext>
            </p:extLst>
          </p:nvPr>
        </p:nvGraphicFramePr>
        <p:xfrm>
          <a:off x="1139484" y="2092780"/>
          <a:ext cx="8128000" cy="304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 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Baby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 of Family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GmSc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+/-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0.898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DRtg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0.736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7280" y="1756279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Pairwise t-test of </a:t>
            </a:r>
            <a:r>
              <a:rPr lang="en-US" dirty="0" smtClean="0">
                <a:solidFill>
                  <a:srgbClr val="FF0000"/>
                </a:solidFill>
              </a:rPr>
              <a:t>standard deviation </a:t>
            </a:r>
            <a:r>
              <a:rPr lang="en-US" dirty="0" smtClean="0"/>
              <a:t>of metric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7280" y="5157235"/>
            <a:ext cx="837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Motivation: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similar level of performance in average, I want to investigate on the variability of players’ performance before and after life events.  </a:t>
            </a:r>
          </a:p>
        </p:txBody>
      </p:sp>
    </p:spTree>
    <p:extLst>
      <p:ext uri="{BB962C8B-B14F-4D97-AF65-F5344CB8AC3E}">
        <p14:creationId xmlns:p14="http://schemas.microsoft.com/office/powerpoint/2010/main" val="5143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533400"/>
            <a:ext cx="10058400" cy="1450975"/>
          </a:xfrm>
        </p:spPr>
        <p:txBody>
          <a:bodyPr/>
          <a:lstStyle/>
          <a:p>
            <a:r>
              <a:rPr lang="en-US" dirty="0" smtClean="0"/>
              <a:t>Performance Variation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2966" y="917575"/>
            <a:ext cx="4903076" cy="4682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9781" y="917575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Offensive Rating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059" y="864773"/>
            <a:ext cx="4682358" cy="4579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9117" y="864773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Defensive Rating</a:t>
            </a:r>
            <a:endParaRPr lang="en-US" sz="20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535" y="4057368"/>
            <a:ext cx="1374158" cy="8411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45621" y="5877176"/>
            <a:ext cx="525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However, no statistically significant change was found.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Considerations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23832"/>
            <a:ext cx="1001936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The team and opponent’s performance need to be accounted for. Team’s Offensive and Defensive Ratings are good metrics.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Comparing post-event performance with seasonal or event longer duration statistics might have a clearer view of the changes 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Other metrics: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Player Impact Estimate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Usage Percentage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180483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24562"/>
            <a:ext cx="10058400" cy="402336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http://stats.nba.com</a:t>
            </a:r>
            <a:r>
              <a:rPr lang="en-US" dirty="0" smtClean="0">
                <a:hlinkClick r:id="rId2"/>
              </a:rPr>
              <a:t>/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www.nbaminer.com/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://www.nbastuffer.com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www.rustylarue.com/more-than-94/player-efficiency-stats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https://www.basketball-reference.com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267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2597" y="-492439"/>
            <a:ext cx="10058400" cy="1449387"/>
          </a:xfrm>
        </p:spPr>
        <p:txBody>
          <a:bodyPr/>
          <a:lstStyle/>
          <a:p>
            <a:r>
              <a:rPr lang="en-US" dirty="0" smtClean="0"/>
              <a:t>Players and their important dates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561015" y="88478"/>
            <a:ext cx="334486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199" y="1607452"/>
            <a:ext cx="5114534" cy="3944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7" y="2723140"/>
            <a:ext cx="3810527" cy="3433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13740" y="981892"/>
            <a:ext cx="4352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of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Twitter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Instagram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326" y="2459220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7556"/>
          <a:stretch/>
        </p:blipFill>
        <p:spPr>
          <a:xfrm>
            <a:off x="262597" y="4702421"/>
            <a:ext cx="11556225" cy="2212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8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" y="-561045"/>
            <a:ext cx="10058400" cy="1449387"/>
          </a:xfrm>
        </p:spPr>
        <p:txBody>
          <a:bodyPr/>
          <a:lstStyle/>
          <a:p>
            <a:r>
              <a:rPr lang="en-US" dirty="0" smtClean="0"/>
              <a:t>Summary of Dataset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18452141"/>
              </p:ext>
            </p:extLst>
          </p:nvPr>
        </p:nvGraphicFramePr>
        <p:xfrm>
          <a:off x="290353" y="2662148"/>
          <a:ext cx="6020282" cy="32624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7426"/>
                <a:gridCol w="1165421"/>
                <a:gridCol w="1285875"/>
                <a:gridCol w="1114425"/>
                <a:gridCol w="1167135"/>
              </a:tblGrid>
              <a:tr h="16312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Total Player </a:t>
                      </a:r>
                    </a:p>
                    <a:p>
                      <a:pPr algn="ctr"/>
                      <a:r>
                        <a:rPr lang="en-US" sz="1600" dirty="0" smtClean="0"/>
                        <a:t> 38</a:t>
                      </a:r>
                      <a:endParaRPr lang="en-US" sz="1600" dirty="0"/>
                    </a:p>
                  </a:txBody>
                  <a:tcPr marL="78138" marR="78138" marT="39069" marB="390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Wedding</a:t>
                      </a:r>
                      <a:endParaRPr lang="en-US" sz="1600" dirty="0"/>
                    </a:p>
                  </a:txBody>
                  <a:tcPr marL="78138" marR="78138" marT="39069" marB="390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Engagement</a:t>
                      </a:r>
                      <a:endParaRPr lang="en-US" sz="1600" dirty="0"/>
                    </a:p>
                  </a:txBody>
                  <a:tcPr marL="78138" marR="78138" marT="39069" marB="390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Baby</a:t>
                      </a:r>
                      <a:r>
                        <a:rPr lang="en-US" sz="1600" baseline="0" dirty="0" smtClean="0"/>
                        <a:t> Born</a:t>
                      </a:r>
                      <a:endParaRPr lang="en-US" sz="1600" dirty="0"/>
                    </a:p>
                  </a:txBody>
                  <a:tcPr marL="78138" marR="78138" marT="39069" marB="390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Death of Family</a:t>
                      </a:r>
                      <a:endParaRPr lang="en-US" sz="1600" dirty="0"/>
                    </a:p>
                  </a:txBody>
                  <a:tcPr marL="78138" marR="78138" marT="39069" marB="39069" anchor="ctr"/>
                </a:tc>
              </a:tr>
              <a:tr h="16312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 Events </a:t>
                      </a:r>
                    </a:p>
                    <a:p>
                      <a:pPr algn="ctr"/>
                      <a:r>
                        <a:rPr lang="en-US" sz="1600" dirty="0" smtClean="0"/>
                        <a:t> 78</a:t>
                      </a:r>
                      <a:endParaRPr lang="en-US" sz="1600" dirty="0"/>
                    </a:p>
                  </a:txBody>
                  <a:tcPr marL="78138" marR="78138" marT="39069" marB="390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 marL="78138" marR="78138" marT="39069" marB="390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</a:t>
                      </a:r>
                    </a:p>
                  </a:txBody>
                  <a:tcPr marL="78138" marR="78138" marT="39069" marB="390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28</a:t>
                      </a:r>
                      <a:endParaRPr lang="en-US" sz="1600" dirty="0"/>
                    </a:p>
                  </a:txBody>
                  <a:tcPr marL="78138" marR="78138" marT="39069" marB="390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78138" marR="78138" marT="39069" marB="39069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02380" y="4737246"/>
            <a:ext cx="5789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Word frequency plotted by Python package Word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player can have multiple life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new born baby is considered as an independent event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1475" y="1405497"/>
            <a:ext cx="4772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Players in total: 38</a:t>
            </a:r>
          </a:p>
          <a:p>
            <a:r>
              <a:rPr lang="en-US" sz="2400" dirty="0" smtClean="0"/>
              <a:t>Events in total: 78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10417" r="9611" b="11042"/>
          <a:stretch/>
        </p:blipFill>
        <p:spPr>
          <a:xfrm>
            <a:off x="6402380" y="0"/>
            <a:ext cx="5729289" cy="45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-724694"/>
            <a:ext cx="10058400" cy="1449387"/>
          </a:xfrm>
        </p:spPr>
        <p:txBody>
          <a:bodyPr/>
          <a:lstStyle/>
          <a:p>
            <a:r>
              <a:rPr lang="en-US" dirty="0" smtClean="0"/>
              <a:t>Statistical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6179" y="724693"/>
            <a:ext cx="10515600" cy="21828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All statistical game data from </a:t>
            </a:r>
            <a:r>
              <a:rPr lang="en-US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://www.basketball-reference.com</a:t>
            </a:r>
            <a:r>
              <a:rPr lang="en-US" dirty="0" smtClean="0">
                <a:solidFill>
                  <a:srgbClr val="0070C0"/>
                </a:solidFill>
                <a:hlinkClick r:id="rId2"/>
              </a:rPr>
              <a:t>/</a:t>
            </a:r>
            <a:endParaRPr lang="en-US" dirty="0" smtClean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Python package Beautiful Soup was used to acquire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Games within one month before and after the event were included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Advance stats of each game were acquired as well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105"/>
          <a:stretch/>
        </p:blipFill>
        <p:spPr>
          <a:xfrm>
            <a:off x="456179" y="2563955"/>
            <a:ext cx="8687821" cy="3394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7275" y="5966160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List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139054" y="2503998"/>
            <a:ext cx="8646871" cy="3831494"/>
            <a:chOff x="3139054" y="2503998"/>
            <a:chExt cx="8646871" cy="3831494"/>
          </a:xfrm>
        </p:grpSpPr>
        <p:sp>
          <p:nvSpPr>
            <p:cNvPr id="9" name="TextBox 8"/>
            <p:cNvSpPr txBox="1"/>
            <p:nvPr/>
          </p:nvSpPr>
          <p:spPr>
            <a:xfrm>
              <a:off x="6443663" y="5966160"/>
              <a:ext cx="2786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Advanced Game Stats</a:t>
              </a: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139054" y="2503998"/>
              <a:ext cx="8646871" cy="3514373"/>
              <a:chOff x="3139054" y="2503998"/>
              <a:chExt cx="8646871" cy="3514373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139054" y="2550227"/>
                <a:ext cx="8646871" cy="34544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366" y="2503998"/>
                <a:ext cx="7116196" cy="3514373"/>
              </a:xfrm>
              <a:prstGeom prst="rect">
                <a:avLst/>
              </a:prstGeom>
            </p:spPr>
          </p:pic>
        </p:grpSp>
      </p:grpSp>
      <p:sp>
        <p:nvSpPr>
          <p:cNvPr id="14" name="Rounded Rectangle 13"/>
          <p:cNvSpPr/>
          <p:nvPr/>
        </p:nvSpPr>
        <p:spPr>
          <a:xfrm>
            <a:off x="4201366" y="2920332"/>
            <a:ext cx="7116196" cy="182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00413" y="3011400"/>
            <a:ext cx="900953" cy="1128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56179" y="4018843"/>
            <a:ext cx="2756596" cy="2483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615560"/>
              </p:ext>
            </p:extLst>
          </p:nvPr>
        </p:nvGraphicFramePr>
        <p:xfrm>
          <a:off x="493512" y="1291993"/>
          <a:ext cx="5362735" cy="43591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6811"/>
                <a:gridCol w="936872"/>
                <a:gridCol w="1133958"/>
                <a:gridCol w="1072547"/>
                <a:gridCol w="1072547"/>
              </a:tblGrid>
              <a:tr h="14530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Total Player </a:t>
                      </a:r>
                    </a:p>
                    <a:p>
                      <a:pPr algn="ctr"/>
                      <a:r>
                        <a:rPr lang="en-US" sz="1400" dirty="0" smtClean="0"/>
                        <a:t> 38</a:t>
                      </a:r>
                      <a:endParaRPr lang="en-US" sz="1400" dirty="0"/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Wedding</a:t>
                      </a:r>
                      <a:endParaRPr lang="en-US" sz="1400" dirty="0"/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Engagement</a:t>
                      </a:r>
                      <a:endParaRPr lang="en-US" sz="1400" dirty="0"/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Baby</a:t>
                      </a:r>
                      <a:r>
                        <a:rPr lang="en-US" sz="1400" baseline="0" dirty="0" smtClean="0"/>
                        <a:t> Born</a:t>
                      </a:r>
                      <a:endParaRPr lang="en-US" sz="1400" dirty="0"/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Death of Family</a:t>
                      </a:r>
                      <a:endParaRPr lang="en-US" sz="1400" dirty="0"/>
                    </a:p>
                  </a:txBody>
                  <a:tcPr marL="69604" marR="69604" marT="34802" marB="34802" anchor="ctr"/>
                </a:tc>
              </a:tr>
              <a:tr h="14530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Events </a:t>
                      </a:r>
                    </a:p>
                    <a:p>
                      <a:pPr algn="ctr"/>
                      <a:r>
                        <a:rPr lang="en-US" sz="1400" dirty="0" smtClean="0"/>
                        <a:t> 78</a:t>
                      </a:r>
                      <a:endParaRPr lang="en-US" sz="1400" dirty="0"/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</a:t>
                      </a:r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</a:t>
                      </a:r>
                      <a:endParaRPr lang="en-US" sz="1400" dirty="0"/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69604" marR="69604" marT="34802" marB="34802" anchor="ctr"/>
                </a:tc>
              </a:tr>
              <a:tr h="145303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Qualified Events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19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9604" marR="69604" marT="34802" marB="348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9604" marR="69604" marT="34802" marB="34802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7581" y="1412107"/>
            <a:ext cx="57896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player did not play more </a:t>
            </a:r>
            <a:r>
              <a:rPr lang="en-US" dirty="0" smtClean="0"/>
              <a:t>than 3 games both before and after life event, </a:t>
            </a:r>
            <a:r>
              <a:rPr lang="en-US" dirty="0"/>
              <a:t>his </a:t>
            </a:r>
            <a:r>
              <a:rPr lang="en-US" dirty="0" smtClean="0"/>
              <a:t>stats were </a:t>
            </a:r>
            <a:r>
              <a:rPr lang="en-US" dirty="0"/>
              <a:t>excluded from the analysis, as he can’t provide reliable statistical </a:t>
            </a:r>
            <a:r>
              <a:rPr lang="en-US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lot of life events were excluded because it happened out of season (no one got married in the middle of season)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Games with zero points from the player were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 events from 15 players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-46674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Parsing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4209393"/>
            <a:ext cx="5715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11379" r="9287" b="13448"/>
          <a:stretch/>
        </p:blipFill>
        <p:spPr>
          <a:xfrm>
            <a:off x="7362498" y="3720431"/>
            <a:ext cx="3208281" cy="24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7315" y="-724694"/>
            <a:ext cx="10058400" cy="1449387"/>
          </a:xfrm>
        </p:spPr>
        <p:txBody>
          <a:bodyPr/>
          <a:lstStyle/>
          <a:p>
            <a:r>
              <a:rPr lang="en-US" dirty="0" smtClean="0"/>
              <a:t>Metrics </a:t>
            </a:r>
            <a:r>
              <a:rPr lang="en-US" dirty="0" smtClean="0"/>
              <a:t>for player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6833" y="1376905"/>
            <a:ext cx="4195763" cy="4927718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FG</a:t>
            </a:r>
            <a:r>
              <a:rPr lang="en-US" sz="1800" dirty="0">
                <a:solidFill>
                  <a:srgbClr val="0070C0"/>
                </a:solidFill>
              </a:rPr>
              <a:t> -- Field Goals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FGA</a:t>
            </a:r>
            <a:r>
              <a:rPr lang="en-US" sz="1800" dirty="0">
                <a:solidFill>
                  <a:srgbClr val="0070C0"/>
                </a:solidFill>
              </a:rPr>
              <a:t> -- Field Goal Attempts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FG%</a:t>
            </a:r>
            <a:r>
              <a:rPr lang="en-US" sz="1800" dirty="0">
                <a:solidFill>
                  <a:srgbClr val="0070C0"/>
                </a:solidFill>
              </a:rPr>
              <a:t> -- Field Goal Percentage</a:t>
            </a:r>
          </a:p>
          <a:p>
            <a:r>
              <a:rPr lang="en-US" sz="1800" b="1" dirty="0">
                <a:solidFill>
                  <a:srgbClr val="FFC000"/>
                </a:solidFill>
              </a:rPr>
              <a:t>3P</a:t>
            </a:r>
            <a:r>
              <a:rPr lang="en-US" sz="1800" dirty="0">
                <a:solidFill>
                  <a:srgbClr val="FFC000"/>
                </a:solidFill>
              </a:rPr>
              <a:t> -- 3-Point Field Goals</a:t>
            </a:r>
          </a:p>
          <a:p>
            <a:r>
              <a:rPr lang="en-US" sz="1800" b="1" dirty="0">
                <a:solidFill>
                  <a:srgbClr val="FFC000"/>
                </a:solidFill>
              </a:rPr>
              <a:t>3PA</a:t>
            </a:r>
            <a:r>
              <a:rPr lang="en-US" sz="1800" dirty="0">
                <a:solidFill>
                  <a:srgbClr val="FFC000"/>
                </a:solidFill>
              </a:rPr>
              <a:t> -- 3-Point Field Goal Attempts</a:t>
            </a:r>
          </a:p>
          <a:p>
            <a:r>
              <a:rPr lang="en-US" sz="1800" b="1" dirty="0">
                <a:solidFill>
                  <a:srgbClr val="FFC000"/>
                </a:solidFill>
              </a:rPr>
              <a:t>3P%</a:t>
            </a:r>
            <a:r>
              <a:rPr lang="en-US" sz="1800" dirty="0">
                <a:solidFill>
                  <a:srgbClr val="FFC000"/>
                </a:solidFill>
              </a:rPr>
              <a:t> -- 3-Point Field Goal Percentage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FT</a:t>
            </a:r>
            <a:r>
              <a:rPr lang="en-US" sz="1800" dirty="0">
                <a:solidFill>
                  <a:srgbClr val="00B050"/>
                </a:solidFill>
              </a:rPr>
              <a:t> -- Free Throws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FTA</a:t>
            </a:r>
            <a:r>
              <a:rPr lang="en-US" sz="1800" dirty="0">
                <a:solidFill>
                  <a:srgbClr val="00B050"/>
                </a:solidFill>
              </a:rPr>
              <a:t> -- Free Throw Attempts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FT%</a:t>
            </a:r>
            <a:r>
              <a:rPr lang="en-US" sz="1800" dirty="0">
                <a:solidFill>
                  <a:srgbClr val="00B050"/>
                </a:solidFill>
              </a:rPr>
              <a:t> -- Free Throw Percentage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ORB</a:t>
            </a:r>
            <a:r>
              <a:rPr lang="en-US" sz="1800" dirty="0">
                <a:solidFill>
                  <a:srgbClr val="FF0000"/>
                </a:solidFill>
              </a:rPr>
              <a:t> -- Offensive Rebounds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DRB</a:t>
            </a:r>
            <a:r>
              <a:rPr lang="en-US" sz="1800" dirty="0">
                <a:solidFill>
                  <a:srgbClr val="FF0000"/>
                </a:solidFill>
              </a:rPr>
              <a:t> -- Defensive Rebounds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TRB</a:t>
            </a:r>
            <a:r>
              <a:rPr lang="en-US" sz="1800" dirty="0">
                <a:solidFill>
                  <a:srgbClr val="FF0000"/>
                </a:solidFill>
              </a:rPr>
              <a:t> -- Total Rebounds</a:t>
            </a:r>
          </a:p>
          <a:p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86038" y="117985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Game Score Formula =</a:t>
            </a:r>
          </a:p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	+ </a:t>
            </a:r>
            <a:r>
              <a:rPr lang="en-US" b="0" i="0" dirty="0" smtClean="0">
                <a:effectLst/>
              </a:rPr>
              <a:t>1.0*(Points)</a:t>
            </a:r>
          </a:p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	+ </a:t>
            </a:r>
            <a:r>
              <a:rPr lang="en-US" b="0" i="0" dirty="0" smtClean="0">
                <a:effectLst/>
              </a:rPr>
              <a:t>0.4*(</a:t>
            </a:r>
            <a:r>
              <a:rPr lang="en-US" b="0" i="0" dirty="0" smtClean="0">
                <a:solidFill>
                  <a:srgbClr val="0070C0"/>
                </a:solidFill>
                <a:effectLst/>
              </a:rPr>
              <a:t>Field Goals Made</a:t>
            </a:r>
            <a:r>
              <a:rPr lang="en-US" b="0" i="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	- </a:t>
            </a:r>
            <a:r>
              <a:rPr lang="en-US" b="0" i="0" dirty="0" smtClean="0">
                <a:effectLst/>
              </a:rPr>
              <a:t>0.7*(</a:t>
            </a:r>
            <a:r>
              <a:rPr lang="en-US" b="0" i="0" dirty="0" smtClean="0">
                <a:solidFill>
                  <a:srgbClr val="0070C0"/>
                </a:solidFill>
                <a:effectLst/>
              </a:rPr>
              <a:t>Field Goal Attempts</a:t>
            </a:r>
            <a:r>
              <a:rPr lang="en-US" b="0" i="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	+ </a:t>
            </a:r>
            <a:r>
              <a:rPr lang="en-US" b="0" i="0" dirty="0" smtClean="0">
                <a:effectLst/>
              </a:rPr>
              <a:t>0.7*(</a:t>
            </a:r>
            <a:r>
              <a:rPr lang="en-US" b="0" i="0" dirty="0" smtClean="0">
                <a:solidFill>
                  <a:srgbClr val="FF0000"/>
                </a:solidFill>
                <a:effectLst/>
              </a:rPr>
              <a:t>Offensive Rebounds</a:t>
            </a:r>
            <a:r>
              <a:rPr lang="en-US" b="0" i="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	+ </a:t>
            </a:r>
            <a:r>
              <a:rPr lang="en-US" b="0" i="0" dirty="0" smtClean="0">
                <a:effectLst/>
              </a:rPr>
              <a:t>0.3*(</a:t>
            </a:r>
            <a:r>
              <a:rPr lang="en-US" b="0" i="0" dirty="0" smtClean="0">
                <a:solidFill>
                  <a:srgbClr val="FF0000"/>
                </a:solidFill>
                <a:effectLst/>
              </a:rPr>
              <a:t>Defensive rebounds</a:t>
            </a:r>
            <a:r>
              <a:rPr lang="en-US" b="0" i="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	+ </a:t>
            </a:r>
            <a:r>
              <a:rPr lang="en-US" b="0" i="0" dirty="0" smtClean="0">
                <a:effectLst/>
              </a:rPr>
              <a:t>1.0*(</a:t>
            </a:r>
            <a:r>
              <a:rPr lang="en-US" b="0" i="0" dirty="0" smtClean="0">
                <a:solidFill>
                  <a:srgbClr val="7030A0"/>
                </a:solidFill>
                <a:effectLst/>
              </a:rPr>
              <a:t>Steals</a:t>
            </a:r>
            <a:r>
              <a:rPr lang="en-US" b="0" i="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	+ </a:t>
            </a:r>
            <a:r>
              <a:rPr lang="en-US" b="0" i="0" dirty="0" smtClean="0">
                <a:effectLst/>
              </a:rPr>
              <a:t>0.7*(</a:t>
            </a:r>
            <a:r>
              <a:rPr lang="en-US" b="0" i="0" dirty="0" smtClean="0">
                <a:solidFill>
                  <a:srgbClr val="7030A0"/>
                </a:solidFill>
                <a:effectLst/>
              </a:rPr>
              <a:t>Assists</a:t>
            </a:r>
            <a:r>
              <a:rPr lang="en-US" b="0" i="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	+ </a:t>
            </a:r>
            <a:r>
              <a:rPr lang="en-US" b="0" i="0" dirty="0" smtClean="0">
                <a:effectLst/>
              </a:rPr>
              <a:t>0.7*(</a:t>
            </a:r>
            <a:r>
              <a:rPr lang="en-US" b="0" i="0" dirty="0" smtClean="0">
                <a:solidFill>
                  <a:srgbClr val="7030A0"/>
                </a:solidFill>
                <a:effectLst/>
              </a:rPr>
              <a:t>Blocked Shots</a:t>
            </a:r>
            <a:r>
              <a:rPr lang="en-US" b="0" i="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- </a:t>
            </a:r>
            <a:r>
              <a:rPr lang="en-US" b="0" i="0" dirty="0" smtClean="0">
                <a:effectLst/>
              </a:rPr>
              <a:t>0.4*(</a:t>
            </a:r>
            <a:r>
              <a:rPr lang="en-US" b="0" i="0" dirty="0" smtClean="0">
                <a:solidFill>
                  <a:srgbClr val="00B050"/>
                </a:solidFill>
                <a:effectLst/>
              </a:rPr>
              <a:t>Free Throws Missed</a:t>
            </a:r>
            <a:r>
              <a:rPr lang="en-US" b="0" i="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- </a:t>
            </a:r>
            <a:r>
              <a:rPr lang="en-US" b="0" i="0" dirty="0" smtClean="0">
                <a:effectLst/>
              </a:rPr>
              <a:t>0.4*(</a:t>
            </a:r>
            <a:r>
              <a:rPr lang="en-US" b="0" i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Personal Fouls</a:t>
            </a:r>
            <a:r>
              <a:rPr lang="en-US" b="0" i="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b="0" i="0" dirty="0" smtClean="0">
                <a:effectLst/>
              </a:rPr>
              <a:t>	- </a:t>
            </a:r>
            <a:r>
              <a:rPr lang="en-US" b="0" i="0" dirty="0" smtClean="0">
                <a:effectLst/>
              </a:rPr>
              <a:t>1.0*(</a:t>
            </a:r>
            <a:r>
              <a:rPr lang="en-US" b="0" i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Turnovers</a:t>
            </a:r>
            <a:r>
              <a:rPr lang="en-US" b="0" i="0" dirty="0" smtClean="0">
                <a:effectLst/>
              </a:rPr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81285" y="1201852"/>
            <a:ext cx="250873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AST</a:t>
            </a:r>
            <a:r>
              <a:rPr lang="en-US" dirty="0">
                <a:solidFill>
                  <a:srgbClr val="7030A0"/>
                </a:solidFill>
              </a:rPr>
              <a:t> -- Assists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STL</a:t>
            </a:r>
            <a:r>
              <a:rPr lang="en-US" dirty="0">
                <a:solidFill>
                  <a:srgbClr val="7030A0"/>
                </a:solidFill>
              </a:rPr>
              <a:t> -- Steals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BLK</a:t>
            </a:r>
            <a:r>
              <a:rPr lang="en-US" dirty="0">
                <a:solidFill>
                  <a:srgbClr val="7030A0"/>
                </a:solidFill>
              </a:rPr>
              <a:t> -- Blocks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TOV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 -- Turnovers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 -- Personal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Fouls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45" y="702070"/>
            <a:ext cx="11554966" cy="5529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13282" y="3840764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PTS</a:t>
            </a:r>
            <a:r>
              <a:rPr lang="en-US" dirty="0"/>
              <a:t> -- Points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+/-</a:t>
            </a:r>
            <a:r>
              <a:rPr lang="en-US" dirty="0"/>
              <a:t> -- Plus/Minus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GmSc</a:t>
            </a:r>
            <a:r>
              <a:rPr lang="en-US" dirty="0"/>
              <a:t> -- Game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0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063" y="399278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 smtClean="0"/>
              <a:t>Dwyane</a:t>
            </a:r>
            <a:r>
              <a:rPr lang="en-US" dirty="0" smtClean="0"/>
              <a:t> Wade, around 12/21/2013 (Engagement)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84508" y="21391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8" y="243713"/>
            <a:ext cx="1155765" cy="160828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59180" y="1755309"/>
            <a:ext cx="10738321" cy="4388583"/>
            <a:chOff x="659180" y="2007565"/>
            <a:chExt cx="10738321" cy="43885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180" y="2007565"/>
              <a:ext cx="10342876" cy="41791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292119" y="6026816"/>
              <a:ext cx="221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Days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64037" y="6002019"/>
              <a:ext cx="221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Days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77526" y="5988684"/>
              <a:ext cx="221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Days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10939" y="6410592"/>
            <a:ext cx="623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Is there significant change in these parameters?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74024" y="6428433"/>
            <a:ext cx="1781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Hard to tell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508" y="1880406"/>
            <a:ext cx="39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812" y="1800424"/>
            <a:ext cx="9888629" cy="218416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97280" y="4015911"/>
            <a:ext cx="10058400" cy="2188301"/>
            <a:chOff x="1097280" y="3897189"/>
            <a:chExt cx="9034180" cy="19719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7280" y="3897189"/>
              <a:ext cx="9034180" cy="19719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24786" y="4012254"/>
              <a:ext cx="687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* PTS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72007" y="4012254"/>
              <a:ext cx="796482" cy="332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* </a:t>
              </a:r>
              <a:r>
                <a:rPr lang="en-US" dirty="0" smtClean="0"/>
                <a:t>GmSc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18593" y="4012629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+/-</a:t>
              </a:r>
              <a:endParaRPr lang="en-US" dirty="0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1237063" y="3992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Dwyane</a:t>
            </a:r>
            <a:r>
              <a:rPr lang="en-US" dirty="0" smtClean="0"/>
              <a:t> Wade, around </a:t>
            </a:r>
            <a:r>
              <a:rPr lang="en-US" dirty="0"/>
              <a:t>12/21/2013</a:t>
            </a:r>
            <a:r>
              <a:rPr lang="en-US" dirty="0" smtClean="0"/>
              <a:t> (Engagement)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8" y="243713"/>
            <a:ext cx="1155765" cy="16082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37063" y="6396757"/>
            <a:ext cx="878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Points and </a:t>
            </a:r>
            <a:r>
              <a:rPr lang="en-US" dirty="0" err="1" smtClean="0">
                <a:solidFill>
                  <a:schemeClr val="bg1"/>
                </a:solidFill>
              </a:rPr>
              <a:t>GameScore</a:t>
            </a:r>
            <a:r>
              <a:rPr lang="en-US" dirty="0" smtClean="0">
                <a:solidFill>
                  <a:schemeClr val="bg1"/>
                </a:solidFill>
              </a:rPr>
              <a:t> reveals a significant change in performance before and after.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5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Level Evaluation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85299"/>
              </p:ext>
            </p:extLst>
          </p:nvPr>
        </p:nvGraphicFramePr>
        <p:xfrm>
          <a:off x="1131246" y="2132923"/>
          <a:ext cx="8128000" cy="304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 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Baby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Death of Family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0.586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GmSc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0.636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+/-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ORtg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DRtg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39484" y="1722220"/>
            <a:ext cx="3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Pairwise t-test of average of metric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97280" y="4292226"/>
            <a:ext cx="8671560" cy="998806"/>
            <a:chOff x="795996" y="4310514"/>
            <a:chExt cx="8671560" cy="998806"/>
          </a:xfrm>
        </p:grpSpPr>
        <p:sp>
          <p:nvSpPr>
            <p:cNvPr id="11" name="Rectangle 10"/>
            <p:cNvSpPr/>
            <p:nvPr/>
          </p:nvSpPr>
          <p:spPr>
            <a:xfrm>
              <a:off x="795996" y="4310514"/>
              <a:ext cx="8671560" cy="998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08538" y="4310514"/>
              <a:ext cx="7126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P-value &lt;0.05 is considered as statistically significant change</a:t>
              </a:r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097280" y="4532846"/>
            <a:ext cx="102845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Insights: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Neither Points and Score reveals changes in performance at group level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biggest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limitation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with the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these two metrics are they do not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factor in minutes played so therefore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measure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productivity but not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efficiency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9493</TotalTime>
  <Words>883</Words>
  <Application>Microsoft Office PowerPoint</Application>
  <PresentationFormat>Widescreen</PresentationFormat>
  <Paragraphs>249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How do life experiences affect pro athletes' performance?</vt:lpstr>
      <vt:lpstr>Players and their important dates</vt:lpstr>
      <vt:lpstr>Summary of Dataset</vt:lpstr>
      <vt:lpstr>Statistical data</vt:lpstr>
      <vt:lpstr>PowerPoint Presentation</vt:lpstr>
      <vt:lpstr>Metrics for player performance</vt:lpstr>
      <vt:lpstr>Dwyane Wade, around 12/21/2013 (Engagement) </vt:lpstr>
      <vt:lpstr>PowerPoint Presentation</vt:lpstr>
      <vt:lpstr>Group Level Evaluation </vt:lpstr>
      <vt:lpstr>Offense and Defense Rating</vt:lpstr>
      <vt:lpstr>Group Level Evaluation with OR and DR</vt:lpstr>
      <vt:lpstr>Offensive Rating</vt:lpstr>
      <vt:lpstr>Defensive Rating</vt:lpstr>
      <vt:lpstr>Performance Variation</vt:lpstr>
      <vt:lpstr>Performance Variation</vt:lpstr>
      <vt:lpstr>Other Considerations</vt:lpstr>
      <vt:lpstr>References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Columbia University</dc:creator>
  <cp:lastModifiedBy>Columbia University</cp:lastModifiedBy>
  <cp:revision>81</cp:revision>
  <dcterms:created xsi:type="dcterms:W3CDTF">2018-03-14T17:26:02Z</dcterms:created>
  <dcterms:modified xsi:type="dcterms:W3CDTF">2018-03-21T19:08:30Z</dcterms:modified>
</cp:coreProperties>
</file>